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3" d="100"/>
          <a:sy n="23" d="100"/>
        </p:scale>
        <p:origin x="336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2160410" y="11184659"/>
            <a:ext cx="24482781" cy="7718137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320821" y="20402261"/>
            <a:ext cx="20161958" cy="920172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93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>
            <a:spLocks noGrp="1"/>
          </p:cNvSpPr>
          <p:nvPr>
            <p:ph type="title"/>
          </p:nvPr>
        </p:nvSpPr>
        <p:spPr>
          <a:xfrm>
            <a:off x="20883032" y="1441739"/>
            <a:ext cx="6479824" cy="30721012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02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440745" y="1441739"/>
            <a:ext cx="19306822" cy="30721012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2"/>
          <p:cNvGrpSpPr/>
          <p:nvPr/>
        </p:nvGrpSpPr>
        <p:grpSpPr>
          <a:xfrm>
            <a:off x="3373436" y="1600199"/>
            <a:ext cx="23988717" cy="5808667"/>
            <a:chOff x="-1" y="0"/>
            <a:chExt cx="23988716" cy="5808665"/>
          </a:xfrm>
        </p:grpSpPr>
        <p:sp>
          <p:nvSpPr>
            <p:cNvPr id="110" name="Oval 3"/>
            <p:cNvSpPr/>
            <p:nvPr/>
          </p:nvSpPr>
          <p:spPr>
            <a:xfrm flipH="1">
              <a:off x="11961853" y="-1"/>
              <a:ext cx="3480539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1" name="Oval 4"/>
            <p:cNvSpPr/>
            <p:nvPr/>
          </p:nvSpPr>
          <p:spPr>
            <a:xfrm flipH="1">
              <a:off x="20513175" y="-1"/>
              <a:ext cx="3475541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2" name="Oval 5"/>
            <p:cNvSpPr/>
            <p:nvPr/>
          </p:nvSpPr>
          <p:spPr>
            <a:xfrm flipH="1">
              <a:off x="-2" y="8333"/>
              <a:ext cx="3475542" cy="5800333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3" name="Oval 6"/>
            <p:cNvSpPr/>
            <p:nvPr/>
          </p:nvSpPr>
          <p:spPr>
            <a:xfrm flipH="1">
              <a:off x="16547560" y="-1"/>
              <a:ext cx="3475541" cy="5800333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4" name="Oval 7"/>
            <p:cNvSpPr/>
            <p:nvPr/>
          </p:nvSpPr>
          <p:spPr>
            <a:xfrm flipH="1">
              <a:off x="4055626" y="-1"/>
              <a:ext cx="3475541" cy="5800333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grpSp>
        <p:nvGrpSpPr>
          <p:cNvPr id="122" name="Group 2"/>
          <p:cNvGrpSpPr/>
          <p:nvPr/>
        </p:nvGrpSpPr>
        <p:grpSpPr>
          <a:xfrm>
            <a:off x="5226048" y="8401048"/>
            <a:ext cx="21537618" cy="16802103"/>
            <a:chOff x="-1" y="-1"/>
            <a:chExt cx="21537616" cy="16802101"/>
          </a:xfrm>
        </p:grpSpPr>
        <p:sp>
          <p:nvSpPr>
            <p:cNvPr id="116" name="Oval 3"/>
            <p:cNvSpPr/>
            <p:nvPr/>
          </p:nvSpPr>
          <p:spPr>
            <a:xfrm flipH="1">
              <a:off x="16737031" y="-2"/>
              <a:ext cx="4800585" cy="800100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7" name="Oval 4"/>
            <p:cNvSpPr/>
            <p:nvPr/>
          </p:nvSpPr>
          <p:spPr>
            <a:xfrm flipH="1">
              <a:off x="11096346" y="-2"/>
              <a:ext cx="4800585" cy="8001004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8" name="Oval 5"/>
            <p:cNvSpPr/>
            <p:nvPr/>
          </p:nvSpPr>
          <p:spPr>
            <a:xfrm flipH="1">
              <a:off x="5455661" y="-2"/>
              <a:ext cx="4800585" cy="8001004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19" name="Oval 6"/>
            <p:cNvSpPr/>
            <p:nvPr/>
          </p:nvSpPr>
          <p:spPr>
            <a:xfrm flipH="1">
              <a:off x="5455661" y="8801100"/>
              <a:ext cx="4800585" cy="8001001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0" name="Oval 7"/>
            <p:cNvSpPr/>
            <p:nvPr/>
          </p:nvSpPr>
          <p:spPr>
            <a:xfrm flipH="1">
              <a:off x="-2" y="8801100"/>
              <a:ext cx="4800585" cy="8001001"/>
            </a:xfrm>
            <a:prstGeom prst="ellipse">
              <a:avLst/>
            </a:prstGeom>
            <a:solidFill>
              <a:srgbClr val="D9D8EC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121" name="Oval 8"/>
            <p:cNvSpPr/>
            <p:nvPr/>
          </p:nvSpPr>
          <p:spPr>
            <a:xfrm flipH="1">
              <a:off x="16737031" y="8801100"/>
              <a:ext cx="4800585" cy="8001001"/>
            </a:xfrm>
            <a:prstGeom prst="ellipse">
              <a:avLst/>
            </a:prstGeom>
            <a:noFill/>
            <a:ln w="28575" cap="flat">
              <a:solidFill>
                <a:srgbClr val="D9D8E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3702050">
                <a:defRPr sz="97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</p:grpSp>
      <p:sp>
        <p:nvSpPr>
          <p:cNvPr id="123" name="Texto do Título"/>
          <p:cNvSpPr txBox="1">
            <a:spLocks noGrp="1"/>
          </p:cNvSpPr>
          <p:nvPr>
            <p:ph type="title"/>
          </p:nvPr>
        </p:nvSpPr>
        <p:spPr>
          <a:xfrm>
            <a:off x="2286000" y="6158057"/>
            <a:ext cx="25908000" cy="9764570"/>
          </a:xfrm>
          <a:prstGeom prst="rect">
            <a:avLst/>
          </a:prstGeom>
        </p:spPr>
        <p:txBody>
          <a:bodyPr anchor="b"/>
          <a:lstStyle>
            <a:lvl1pPr algn="r">
              <a:defRPr sz="17900">
                <a:solidFill>
                  <a:srgbClr val="9E9EFE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12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6858000" y="17703511"/>
            <a:ext cx="21336000" cy="8851036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None/>
            </a:lvl1pPr>
            <a:lvl2pPr marL="3241893" indent="-1390868" algn="r">
              <a:buChar char="○"/>
            </a:lvl2pPr>
            <a:lvl3pPr marL="4993447" indent="-1289810" algn="r">
              <a:buChar char="●"/>
            </a:lvl3pPr>
            <a:lvl4pPr algn="r">
              <a:buChar char="•"/>
            </a:lvl4pPr>
            <a:lvl5pPr algn="r">
              <a:buChar char="•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2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26399977" y="32804100"/>
            <a:ext cx="962174" cy="950162"/>
          </a:xfrm>
          <a:prstGeom prst="rect">
            <a:avLst/>
          </a:prstGeom>
        </p:spPr>
        <p:txBody>
          <a:bodyPr/>
          <a:lstStyle>
            <a:lvl1pPr>
              <a:defRPr sz="4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2274710" y="23135648"/>
            <a:ext cx="24484192" cy="7150967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2274710" y="15260203"/>
            <a:ext cx="24484192" cy="787544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1800"/>
            </a:lvl1pPr>
            <a:lvl2pPr marL="0" indent="0">
              <a:spcBef>
                <a:spcPts val="400"/>
              </a:spcBef>
              <a:buSzTx/>
              <a:buNone/>
              <a:defRPr sz="1800"/>
            </a:lvl2pPr>
            <a:lvl3pPr marL="0" indent="0">
              <a:spcBef>
                <a:spcPts val="400"/>
              </a:spcBef>
              <a:buSzTx/>
              <a:buNone/>
              <a:defRPr sz="1800"/>
            </a:lvl3pPr>
            <a:lvl4pPr marL="0" indent="0">
              <a:spcBef>
                <a:spcPts val="400"/>
              </a:spcBef>
              <a:buSzTx/>
              <a:buNone/>
              <a:defRPr sz="1800"/>
            </a:lvl4pPr>
            <a:lvl5pPr marL="0" indent="0">
              <a:spcBef>
                <a:spcPts val="400"/>
              </a:spcBef>
              <a:buSzTx/>
              <a:buNone/>
              <a:defRPr sz="1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1440745" y="8400760"/>
            <a:ext cx="12893324" cy="2376199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500"/>
            </a:lvl1pPr>
            <a:lvl2pPr marL="3166123" indent="-1315098">
              <a:spcBef>
                <a:spcPts val="600"/>
              </a:spcBef>
              <a:defRPr sz="2500"/>
            </a:lvl2pPr>
            <a:lvl3pPr marL="4989071" indent="-1285433">
              <a:spcBef>
                <a:spcPts val="600"/>
              </a:spcBef>
              <a:defRPr sz="2500"/>
            </a:lvl3pPr>
            <a:lvl4pPr marL="6998295" indent="-1443632">
              <a:spcBef>
                <a:spcPts val="600"/>
              </a:spcBef>
              <a:defRPr sz="2500"/>
            </a:lvl4pPr>
            <a:lvl5pPr marL="8850214" indent="-1446114">
              <a:spcBef>
                <a:spcPts val="600"/>
              </a:spcBef>
              <a:defRPr sz="25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440745" y="8058725"/>
            <a:ext cx="12725401" cy="335972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200" b="1"/>
            </a:lvl1pPr>
            <a:lvl2pPr marL="0" indent="0">
              <a:spcBef>
                <a:spcPts val="500"/>
              </a:spcBef>
              <a:buSzTx/>
              <a:buNone/>
              <a:defRPr sz="2200" b="1"/>
            </a:lvl2pPr>
            <a:lvl3pPr marL="0" indent="0">
              <a:spcBef>
                <a:spcPts val="500"/>
              </a:spcBef>
              <a:buSzTx/>
              <a:buNone/>
              <a:defRPr sz="2200" b="1"/>
            </a:lvl3pPr>
            <a:lvl4pPr marL="0" indent="0">
              <a:spcBef>
                <a:spcPts val="500"/>
              </a:spcBef>
              <a:buSzTx/>
              <a:buNone/>
              <a:defRPr sz="2200" b="1"/>
            </a:lvl4pPr>
            <a:lvl5pPr marL="0" indent="0">
              <a:spcBef>
                <a:spcPts val="500"/>
              </a:spcBef>
              <a:buSzTx/>
              <a:buNone/>
              <a:defRPr sz="22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4631812" y="8058725"/>
            <a:ext cx="12731046" cy="3359728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1440745" y="1433078"/>
            <a:ext cx="9475611" cy="6101776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1262079" y="1433078"/>
            <a:ext cx="16100779" cy="3072967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900"/>
            </a:lvl1pPr>
            <a:lvl2pPr marL="3193478" indent="-1342453">
              <a:spcBef>
                <a:spcPts val="600"/>
              </a:spcBef>
              <a:defRPr sz="2900"/>
            </a:lvl2pPr>
            <a:lvl3pPr marL="4923630" indent="-1219994">
              <a:spcBef>
                <a:spcPts val="600"/>
              </a:spcBef>
              <a:defRPr sz="2900"/>
            </a:lvl3pPr>
            <a:lvl4pPr marL="7043208" indent="-1488544">
              <a:spcBef>
                <a:spcPts val="600"/>
              </a:spcBef>
              <a:defRPr sz="2900"/>
            </a:lvl4pPr>
            <a:lvl5pPr marL="8895204" indent="-1491104">
              <a:spcBef>
                <a:spcPts val="600"/>
              </a:spcBef>
              <a:defRPr sz="29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1440745" y="7534852"/>
            <a:ext cx="9475611" cy="246278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5645856" y="25203726"/>
            <a:ext cx="17281879" cy="2974400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645856" y="3216853"/>
            <a:ext cx="17281879" cy="216029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5645856" y="28178125"/>
            <a:ext cx="17281879" cy="42256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300"/>
            </a:lvl1pPr>
            <a:lvl2pPr marL="0" indent="0">
              <a:spcBef>
                <a:spcPts val="300"/>
              </a:spcBef>
              <a:buSzTx/>
              <a:buNone/>
              <a:defRPr sz="1300"/>
            </a:lvl2pPr>
            <a:lvl3pPr marL="0" indent="0">
              <a:spcBef>
                <a:spcPts val="300"/>
              </a:spcBef>
              <a:buSzTx/>
              <a:buNone/>
              <a:defRPr sz="1300"/>
            </a:lvl3pPr>
            <a:lvl4pPr marL="0" indent="0">
              <a:spcBef>
                <a:spcPts val="300"/>
              </a:spcBef>
              <a:buSzTx/>
              <a:buNone/>
              <a:defRPr sz="1300"/>
            </a:lvl4pPr>
            <a:lvl5pPr marL="0" indent="0">
              <a:spcBef>
                <a:spcPts val="300"/>
              </a:spcBef>
              <a:buSzTx/>
              <a:buNone/>
              <a:defRPr sz="13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1441450" y="1441450"/>
            <a:ext cx="25920700" cy="6000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85148" tIns="185148" rIns="185148" bIns="18514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1441450" y="8401050"/>
            <a:ext cx="25920700" cy="2376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85148" tIns="185148" rIns="185148" bIns="18514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26188081" y="32788225"/>
            <a:ext cx="1174069" cy="1172530"/>
          </a:xfrm>
          <a:prstGeom prst="rect">
            <a:avLst/>
          </a:prstGeom>
          <a:ln w="12700">
            <a:miter lim="400000"/>
          </a:ln>
        </p:spPr>
        <p:txBody>
          <a:bodyPr wrap="none" lIns="185148" tIns="185148" rIns="185148" bIns="185148">
            <a:spAutoFit/>
          </a:bodyPr>
          <a:lstStyle>
            <a:lvl1pPr algn="r">
              <a:defRPr sz="56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37020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387475" marR="0" indent="-1387475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•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3192658" marR="0" indent="-1341633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–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4953556" marR="0" indent="-1249919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•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7067590" marR="0" indent="-1512927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–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8919626" marR="0" indent="-1515526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»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9332738" marR="0" indent="-1516046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»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9744217" marR="0" indent="-1516046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»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10155697" marR="0" indent="-1516046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»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0567179" marR="0" indent="-1516046" algn="l" defTabSz="3702050" rtl="0" latinLnBrk="0">
        <a:lnSpc>
          <a:spcPct val="100000"/>
        </a:lnSpc>
        <a:spcBef>
          <a:spcPts val="3100"/>
        </a:spcBef>
        <a:spcAft>
          <a:spcPts val="0"/>
        </a:spcAft>
        <a:buClrTx/>
        <a:buSzPct val="100000"/>
        <a:buFontTx/>
        <a:buChar char="»"/>
        <a:tabLst/>
        <a:defRPr sz="13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 Box 22"/>
          <p:cNvSpPr txBox="1"/>
          <p:nvPr/>
        </p:nvSpPr>
        <p:spPr>
          <a:xfrm>
            <a:off x="576261" y="8858249"/>
            <a:ext cx="8869366" cy="530252"/>
          </a:xfrm>
          <a:prstGeom prst="rect">
            <a:avLst/>
          </a:prstGeom>
          <a:solidFill>
            <a:srgbClr val="F3BE00">
              <a:alpha val="87450"/>
            </a:srgb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RESUMO</a:t>
            </a:r>
          </a:p>
        </p:txBody>
      </p:sp>
      <p:sp>
        <p:nvSpPr>
          <p:cNvPr id="135" name="Text Box 29"/>
          <p:cNvSpPr txBox="1"/>
          <p:nvPr/>
        </p:nvSpPr>
        <p:spPr>
          <a:xfrm>
            <a:off x="671512" y="17740312"/>
            <a:ext cx="8801101" cy="530252"/>
          </a:xfrm>
          <a:prstGeom prst="rect">
            <a:avLst/>
          </a:prstGeom>
          <a:solidFill>
            <a:srgbClr val="F3BE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TEORIA CLÁSSICA DE MEDIDA</a:t>
            </a:r>
          </a:p>
        </p:txBody>
      </p:sp>
      <p:sp>
        <p:nvSpPr>
          <p:cNvPr id="136" name="Text Box 539"/>
          <p:cNvSpPr txBox="1"/>
          <p:nvPr/>
        </p:nvSpPr>
        <p:spPr>
          <a:xfrm>
            <a:off x="18943637" y="29603699"/>
            <a:ext cx="9155114" cy="530252"/>
          </a:xfrm>
          <a:prstGeom prst="rect">
            <a:avLst/>
          </a:prstGeom>
          <a:solidFill>
            <a:srgbClr val="F3BE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REFERÊNCIAS BIBLIOGRÁFICAS</a:t>
            </a:r>
          </a:p>
        </p:txBody>
      </p:sp>
      <p:sp>
        <p:nvSpPr>
          <p:cNvPr id="137" name="Text Box 841"/>
          <p:cNvSpPr txBox="1"/>
          <p:nvPr/>
        </p:nvSpPr>
        <p:spPr>
          <a:xfrm>
            <a:off x="666749" y="15530512"/>
            <a:ext cx="8805865" cy="530252"/>
          </a:xfrm>
          <a:prstGeom prst="rect">
            <a:avLst/>
          </a:prstGeom>
          <a:solidFill>
            <a:srgbClr val="F3BE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OBJETIVO</a:t>
            </a:r>
          </a:p>
        </p:txBody>
      </p:sp>
      <p:sp>
        <p:nvSpPr>
          <p:cNvPr id="138" name="Text Box 842"/>
          <p:cNvSpPr txBox="1"/>
          <p:nvPr/>
        </p:nvSpPr>
        <p:spPr>
          <a:xfrm>
            <a:off x="768349" y="16009937"/>
            <a:ext cx="8640765" cy="1391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17" tIns="40917" rIns="40917" bIns="40917">
            <a:spAutoFit/>
          </a:bodyPr>
          <a:lstStyle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Apresentar os fundamentos básicos da Teoria da Resposta ao Item assim como suas vantagens e oportunidades dentro da engenharia de produção. </a:t>
            </a:r>
          </a:p>
        </p:txBody>
      </p:sp>
      <p:sp>
        <p:nvSpPr>
          <p:cNvPr id="139" name="Rectangle 585"/>
          <p:cNvSpPr txBox="1"/>
          <p:nvPr/>
        </p:nvSpPr>
        <p:spPr>
          <a:xfrm>
            <a:off x="3240086" y="5032374"/>
            <a:ext cx="21636042" cy="3352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/>
          <a:p>
            <a:pPr algn="ctr" defTabSz="817562"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t>                   </a:t>
            </a:r>
          </a:p>
          <a:p>
            <a:pPr algn="ctr" defTabSz="817562">
              <a:defRPr sz="7200" b="1">
                <a:latin typeface="+mj-lt"/>
                <a:ea typeface="+mj-ea"/>
                <a:cs typeface="+mj-cs"/>
                <a:sym typeface="Arial"/>
              </a:defRPr>
            </a:pPr>
            <a:r>
              <a:t>TÍTULO</a:t>
            </a:r>
          </a:p>
          <a:p>
            <a:pPr algn="ctr" defTabSz="817562">
              <a:defRPr sz="4000" b="1">
                <a:latin typeface="+mj-lt"/>
                <a:ea typeface="+mj-ea"/>
                <a:cs typeface="+mj-cs"/>
                <a:sym typeface="Arial"/>
              </a:defRPr>
            </a:pPr>
            <a:r>
              <a:t>Área do trabalho</a:t>
            </a:r>
          </a:p>
          <a:p>
            <a:pPr algn="ctr" defTabSz="817562">
              <a:defRPr sz="3200" b="1">
                <a:latin typeface="+mj-lt"/>
                <a:ea typeface="+mj-ea"/>
                <a:cs typeface="+mj-cs"/>
                <a:sym typeface="Arial"/>
              </a:defRPr>
            </a:pPr>
            <a:r>
              <a:t>Autor 1 (e-mail); Autor 2 (e-mail); Autor 3 (e-mail); Autor 4 (e-mail); Autor 5 (e-mail)</a:t>
            </a:r>
          </a:p>
          <a:p>
            <a:pPr algn="ctr" defTabSz="817562">
              <a:defRPr sz="3200" b="1">
                <a:latin typeface="+mj-lt"/>
                <a:ea typeface="+mj-ea"/>
                <a:cs typeface="+mj-cs"/>
                <a:sym typeface="Arial"/>
              </a:defRPr>
            </a:pPr>
            <a:r>
              <a:t>INSTITUIÇÃO</a:t>
            </a:r>
          </a:p>
          <a:p>
            <a:pPr algn="ctr" defTabSz="817562"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t>              </a:t>
            </a:r>
          </a:p>
        </p:txBody>
      </p:sp>
      <p:sp>
        <p:nvSpPr>
          <p:cNvPr id="140" name="Text Box 969"/>
          <p:cNvSpPr txBox="1"/>
          <p:nvPr/>
        </p:nvSpPr>
        <p:spPr>
          <a:xfrm>
            <a:off x="18883312" y="24912637"/>
            <a:ext cx="8255002" cy="1648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17" tIns="40917" rIns="40917" bIns="40917">
            <a:spAutoFit/>
          </a:bodyPr>
          <a:lstStyle/>
          <a:p>
            <a:pPr algn="just" defTabSz="815975">
              <a:spcBef>
                <a:spcPts val="1000"/>
              </a:spcBef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 defTabSz="815975">
              <a:spcBef>
                <a:spcPts val="1000"/>
              </a:spcBef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 defTabSz="815975">
              <a:spcBef>
                <a:spcPts val="1000"/>
              </a:spcBef>
              <a:buSzPct val="100000"/>
              <a:buFont typeface="Arial"/>
              <a:buChar char="✓"/>
              <a:defRPr sz="2000">
                <a:latin typeface="+mj-lt"/>
                <a:ea typeface="+mj-ea"/>
                <a:cs typeface="+mj-cs"/>
                <a:sym typeface="Arial"/>
              </a:defRPr>
            </a:pPr>
            <a:endParaRPr/>
          </a:p>
          <a:p>
            <a:pPr algn="ctr" defTabSz="815975">
              <a:spcBef>
                <a:spcPts val="1200"/>
              </a:spcBef>
              <a:defRPr sz="2000">
                <a:latin typeface="+mj-lt"/>
                <a:ea typeface="+mj-ea"/>
                <a:cs typeface="+mj-cs"/>
                <a:sym typeface="Arial"/>
              </a:defRPr>
            </a:pPr>
            <a:r>
              <a:t>   </a:t>
            </a:r>
          </a:p>
        </p:txBody>
      </p:sp>
      <p:sp>
        <p:nvSpPr>
          <p:cNvPr id="141" name="Text Box 988"/>
          <p:cNvSpPr txBox="1"/>
          <p:nvPr/>
        </p:nvSpPr>
        <p:spPr>
          <a:xfrm>
            <a:off x="1004886" y="30711775"/>
            <a:ext cx="165104" cy="365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0917" tIns="40917" rIns="40917" bIns="40917">
            <a:spAutoFit/>
          </a:bodyPr>
          <a:lstStyle>
            <a:lvl1pPr algn="ctr" defTabSz="815975">
              <a:defRPr sz="2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 </a:t>
            </a:r>
          </a:p>
        </p:txBody>
      </p:sp>
      <p:sp>
        <p:nvSpPr>
          <p:cNvPr id="142" name="Text Box 989"/>
          <p:cNvSpPr txBox="1"/>
          <p:nvPr/>
        </p:nvSpPr>
        <p:spPr>
          <a:xfrm>
            <a:off x="704850" y="18329274"/>
            <a:ext cx="8743950" cy="5101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17" tIns="40917" rIns="40917" bIns="40917">
            <a:spAutoFit/>
          </a:bodyPr>
          <a:lstStyle/>
          <a:p>
            <a: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  <a:sym typeface="Arial"/>
              </a:defRPr>
            </a:pPr>
            <a:r>
              <a:t>A Teoria Clássica da Medida (TCM) é o modelo mais usual para medição de traços latentes em ciências sociais, psicologia, educação e áreas afins (EMBRETSON, REISE, 2000, PASQUALI, 2003; REISE, ET AL, 2005). Segundo Hayes (1992), a equação básica da TCM, conhecida como modelo clássico de medida, descreve a relação entre os escores observados, os escores verdadeiros e o erro:                             </a:t>
            </a:r>
          </a:p>
          <a:p>
            <a:pPr algn="ctr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  <a:sym typeface="Arial"/>
              </a:defRPr>
            </a:pPr>
            <a:r>
              <a:t>X = T + E             </a:t>
            </a:r>
          </a:p>
          <a:p>
            <a: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  <a:sym typeface="Arial"/>
              </a:defRPr>
            </a:pPr>
            <a:r>
              <a:t>Onde: X é o escore observado; T, o escore verdadeiro; e E, o erro de medida. </a:t>
            </a:r>
          </a:p>
        </p:txBody>
      </p:sp>
      <p:sp>
        <p:nvSpPr>
          <p:cNvPr id="143" name="Text Box 1006"/>
          <p:cNvSpPr txBox="1"/>
          <p:nvPr/>
        </p:nvSpPr>
        <p:spPr>
          <a:xfrm>
            <a:off x="731836" y="10906125"/>
            <a:ext cx="8805866" cy="2649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17" tIns="40917" rIns="40917" bIns="40917">
            <a:spAutoFit/>
          </a:bodyPr>
          <a:lstStyle>
            <a:lvl1pPr algn="just" defTabSz="815975">
              <a:defRPr sz="2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Neste artigo, são apresentadas as definições básicas e fundamentais da Teoria da Resposta ao Item (TRI), que é uma abordagem utilizada para o desenvolvimento, avaliação e administração de medidas padronizadas, O objetivo geral do artigo é apresentar as vantagens e oportunidades da TRI no contexto de engenharia de produção, levantando um paralelo com o método tradicional da Teoria Clássica.</a:t>
            </a:r>
          </a:p>
        </p:txBody>
      </p:sp>
      <p:sp>
        <p:nvSpPr>
          <p:cNvPr id="144" name="Text Box 1023"/>
          <p:cNvSpPr txBox="1"/>
          <p:nvPr/>
        </p:nvSpPr>
        <p:spPr>
          <a:xfrm>
            <a:off x="19018249" y="30349825"/>
            <a:ext cx="9272591" cy="506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17" tIns="40917" rIns="40917" bIns="40917">
            <a:spAutoFit/>
          </a:bodyPr>
          <a:lstStyle/>
          <a:p>
            <a:pPr algn="just" defTabSz="815975">
              <a:spcBef>
                <a:spcPts val="1500"/>
              </a:spcBef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t>MISLEVY, D. J., BOCK, R. D. </a:t>
            </a:r>
            <a:r>
              <a:rPr i="1"/>
              <a:t>BILOG: </a:t>
            </a:r>
            <a:r>
              <a:rPr b="0" i="1"/>
              <a:t>Item analysis and test scoring with binary logistic models</a:t>
            </a:r>
            <a:r>
              <a:rPr b="0"/>
              <a:t> [Computer program]. Chicago: Scientific Software, 1990.</a:t>
            </a:r>
          </a:p>
          <a:p>
            <a:pPr algn="just" defTabSz="815975">
              <a:spcBef>
                <a:spcPts val="1500"/>
              </a:spcBef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t>EMBRETSON, S.; REISE, S. P.</a:t>
            </a:r>
            <a:r>
              <a:rPr b="0"/>
              <a:t> </a:t>
            </a:r>
            <a:r>
              <a:rPr b="0" i="1"/>
              <a:t>Item Response Theory for Psychologists</a:t>
            </a:r>
            <a:r>
              <a:rPr b="0"/>
              <a:t>. New Jersey: Lawrence Erlbaum Associates, Inc. Publishers, 2000.</a:t>
            </a:r>
          </a:p>
          <a:p>
            <a:pPr algn="just" defTabSz="815975">
              <a:spcBef>
                <a:spcPts val="1500"/>
              </a:spcBef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t>PASQUALI, L.</a:t>
            </a:r>
            <a:r>
              <a:rPr b="0"/>
              <a:t> </a:t>
            </a:r>
            <a:r>
              <a:rPr b="0" i="1"/>
              <a:t>Psicometria: teoria dos testes na psicologia e na educacao</a:t>
            </a:r>
            <a:r>
              <a:rPr b="0"/>
              <a:t>. Petropolis, RJ: Vozes, 2003.</a:t>
            </a:r>
          </a:p>
          <a:p>
            <a:pPr algn="just" defTabSz="815975">
              <a:spcBef>
                <a:spcPts val="1500"/>
              </a:spcBef>
              <a:defRPr sz="2500" b="1">
                <a:latin typeface="+mj-lt"/>
                <a:ea typeface="+mj-ea"/>
                <a:cs typeface="+mj-cs"/>
                <a:sym typeface="Arial"/>
              </a:defRPr>
            </a:pPr>
            <a:r>
              <a:t>REISE, S.P. AINSWORTH, A.T. HAVILAND, M.G</a:t>
            </a:r>
            <a:r>
              <a:rPr b="0"/>
              <a:t>. </a:t>
            </a:r>
            <a:r>
              <a:rPr b="0" i="1"/>
              <a:t>Item Response Theory Fundamentals, Applications, and Promise in Psychological Research</a:t>
            </a:r>
            <a:r>
              <a:rPr b="0"/>
              <a:t>, Current Directions in Psychological Science, Vol. 14 n. 2, p 95 – 101, 2005.</a:t>
            </a:r>
          </a:p>
        </p:txBody>
      </p:sp>
      <p:sp>
        <p:nvSpPr>
          <p:cNvPr id="145" name="Text Box 516"/>
          <p:cNvSpPr txBox="1"/>
          <p:nvPr/>
        </p:nvSpPr>
        <p:spPr>
          <a:xfrm>
            <a:off x="641350" y="24484012"/>
            <a:ext cx="8832850" cy="3761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A TRI é um conjunto de modelos matemáticos e estatísticos que são utilizados para (a) análise de itens e escalas, (b) criar e administrar medidas, e (c) medir indivíduos ou organizações em um construto (traço latente) de interesse. Na TRI, existem vários modelos não-lineares. Entretanto, é discutido no presente trabalho o modelo logístico de 2 parâmetros (ML2P) que é comumente utilizado para modelar construtos cumulativos com variáveis dicotômicas. </a:t>
            </a:r>
          </a:p>
        </p:txBody>
      </p:sp>
      <p:sp>
        <p:nvSpPr>
          <p:cNvPr id="146" name="Text Box 190"/>
          <p:cNvSpPr txBox="1"/>
          <p:nvPr/>
        </p:nvSpPr>
        <p:spPr>
          <a:xfrm>
            <a:off x="19073812" y="25857200"/>
            <a:ext cx="9217027" cy="318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28" tIns="40928" rIns="40928" bIns="40928">
            <a:spAutoFit/>
          </a:bodyPr>
          <a:lstStyle>
            <a:lvl1pPr algn="just" defTabSz="815975">
              <a:lnSpc>
                <a:spcPct val="130000"/>
              </a:lnSpc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Verificou-se que muitos fatores externos estão envolvidos na difusão do m-commerce voltada ao e-marketing, no entanto os fatores sociais e individuais perceptivos têm uma relação muito mais direta com a real adoção e utilização da tecnologia, que os fatores puramente técnicos e facilitadores do uso, sugerindo assim uma maior exploração daqueles fatores na construção de estratégias de difusão do e-marketing via m-commerce. </a:t>
            </a:r>
          </a:p>
        </p:txBody>
      </p:sp>
      <p:sp>
        <p:nvSpPr>
          <p:cNvPr id="147" name="Text Box 29"/>
          <p:cNvSpPr txBox="1"/>
          <p:nvPr/>
        </p:nvSpPr>
        <p:spPr>
          <a:xfrm>
            <a:off x="658812" y="23893462"/>
            <a:ext cx="8750301" cy="530252"/>
          </a:xfrm>
          <a:prstGeom prst="rect">
            <a:avLst/>
          </a:prstGeom>
          <a:solidFill>
            <a:srgbClr val="F3BE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TEORIA DA RESPOSTA AO ITEM</a:t>
            </a:r>
          </a:p>
        </p:txBody>
      </p:sp>
      <p:pic>
        <p:nvPicPr>
          <p:cNvPr id="148" name="Picture 215" descr="Picture 2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28476575"/>
            <a:ext cx="8959851" cy="16113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icture 216" descr="Picture 2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9788" y="10212388"/>
            <a:ext cx="9472612" cy="5961064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ext Box 186"/>
          <p:cNvSpPr txBox="1"/>
          <p:nvPr/>
        </p:nvSpPr>
        <p:spPr>
          <a:xfrm>
            <a:off x="10225088" y="15908337"/>
            <a:ext cx="8528052" cy="6857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28" tIns="40928" rIns="40928" bIns="40928">
            <a:spAutoFit/>
          </a:bodyPr>
          <a:lstStyle>
            <a:lvl1pPr algn="just" defTabSz="815975">
              <a:lnSpc>
                <a:spcPct val="130000"/>
              </a:lnSpc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 eixo y representa os valores da função de probabilidade Pi(θ)) que variam de zero a um. No eixo x, tem-se a escala de habilidade (θ) gerada pela TRI. Nesta escala, são posicionados os itens e os respondentes. Assim, é possível comparar os desempenhos dos respondentes e a qualidade dos itens verticalmente e longitudinalmente. Pode-se visualizar, no gráfico acima, a representação gráfica dos parâmetros. Nota-se que o parâmetro de dificuldade (b) de um item representa a posição na escala onde a probabilidade de acerto é de 0,5. Sendo assim, o item A tem um b = 0,5 e o item B tem um b = -0,5 na escala gerada. Portanto, o item A possui um grau de exigência maior que o item B, ou seja, para um indivíduo com habilidade (θ) igual a -0,5 tem 50% de probabilidade de acertar o item B e 4% de probabilidade de acertar o item A.</a:t>
            </a:r>
          </a:p>
        </p:txBody>
      </p:sp>
      <p:sp>
        <p:nvSpPr>
          <p:cNvPr id="151" name="Text Box 539"/>
          <p:cNvSpPr txBox="1"/>
          <p:nvPr/>
        </p:nvSpPr>
        <p:spPr>
          <a:xfrm>
            <a:off x="10242550" y="23369587"/>
            <a:ext cx="8255000" cy="530252"/>
          </a:xfrm>
          <a:prstGeom prst="rect">
            <a:avLst/>
          </a:prstGeom>
          <a:solidFill>
            <a:srgbClr val="F3BE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APLICAÇÃO</a:t>
            </a:r>
          </a:p>
        </p:txBody>
      </p:sp>
      <p:sp>
        <p:nvSpPr>
          <p:cNvPr id="152" name="Text Box 218"/>
          <p:cNvSpPr txBox="1"/>
          <p:nvPr/>
        </p:nvSpPr>
        <p:spPr>
          <a:xfrm>
            <a:off x="10240963" y="23960137"/>
            <a:ext cx="8448677" cy="3642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28" tIns="40928" rIns="40928" bIns="40928">
            <a:spAutoFit/>
          </a:bodyPr>
          <a:lstStyle>
            <a:lvl1pPr algn="just" defTabSz="815975">
              <a:lnSpc>
                <a:spcPct val="130000"/>
              </a:lnSpc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O trabalho exemplifica a criação de uma escala para medir usabilidade em sites de e-commerce. A elaboração dos itens esteve embasada em referências específicas de usabilidade . O conjunto resultante de itens contou com 44 itens. A aplicação do conjunto de itens aos sites foi realizada pelos autores. O tratamento dos dados foi feito no software BILOG-MG® produzido pela Scientific Software, Inc, Mislevy, R. J. e Bock, R. D, (1990).</a:t>
            </a:r>
          </a:p>
        </p:txBody>
      </p:sp>
      <p:sp>
        <p:nvSpPr>
          <p:cNvPr id="153" name="Text Box 536"/>
          <p:cNvSpPr txBox="1"/>
          <p:nvPr/>
        </p:nvSpPr>
        <p:spPr>
          <a:xfrm>
            <a:off x="10113963" y="28082874"/>
            <a:ext cx="8575677" cy="530252"/>
          </a:xfrm>
          <a:prstGeom prst="rect">
            <a:avLst/>
          </a:prstGeom>
          <a:solidFill>
            <a:srgbClr val="F3BE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RESULTADOS E ANÁLISES</a:t>
            </a:r>
          </a:p>
        </p:txBody>
      </p:sp>
      <p:sp>
        <p:nvSpPr>
          <p:cNvPr id="154" name="Text Box 227"/>
          <p:cNvSpPr txBox="1"/>
          <p:nvPr/>
        </p:nvSpPr>
        <p:spPr>
          <a:xfrm>
            <a:off x="10242550" y="28738512"/>
            <a:ext cx="8448675" cy="1346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928" tIns="40928" rIns="40928" bIns="40928">
            <a:spAutoFit/>
          </a:bodyPr>
          <a:lstStyle>
            <a:lvl1pPr algn="just" defTabSz="815975">
              <a:lnSpc>
                <a:spcPct val="130000"/>
              </a:lnSpc>
              <a:spcBef>
                <a:spcPts val="1400"/>
              </a:spcBef>
              <a:defRPr sz="24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A figura abaixo representa a curva total de informação do conjunto de itens e a tabela seguinte apresenta a descrição e a estimação dos parâmetros dos 44 itens. </a:t>
            </a:r>
          </a:p>
        </p:txBody>
      </p:sp>
      <p:sp>
        <p:nvSpPr>
          <p:cNvPr id="155" name="Text Box 536"/>
          <p:cNvSpPr txBox="1"/>
          <p:nvPr/>
        </p:nvSpPr>
        <p:spPr>
          <a:xfrm>
            <a:off x="19202399" y="25282524"/>
            <a:ext cx="9151941" cy="530252"/>
          </a:xfrm>
          <a:prstGeom prst="rect">
            <a:avLst/>
          </a:prstGeom>
          <a:solidFill>
            <a:srgbClr val="F3BE0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>
            <a:lvl1pPr algn="ctr" defTabSz="739775">
              <a:spcBef>
                <a:spcPts val="1900"/>
              </a:spcBef>
              <a:defRPr sz="3200" b="1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r>
              <a:t>CONSIDERAÇÕES FINAIS</a:t>
            </a:r>
          </a:p>
        </p:txBody>
      </p:sp>
      <p:sp>
        <p:nvSpPr>
          <p:cNvPr id="156" name="Text Box 516"/>
          <p:cNvSpPr txBox="1"/>
          <p:nvPr/>
        </p:nvSpPr>
        <p:spPr>
          <a:xfrm>
            <a:off x="704850" y="30245050"/>
            <a:ext cx="8832850" cy="4903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823" tIns="36823" rIns="36823" bIns="36823">
            <a:spAutoFit/>
          </a:bodyPr>
          <a:lstStyle/>
          <a:p>
            <a: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  <a:sym typeface="Arial"/>
              </a:defRPr>
            </a:pPr>
            <a:r>
              <a:t>Onde, bi representa a dificuldade do item i em uma determinada escala e representa o valor da variável latente θ, para o qual há 0,5 de probabilidade do indivíduo j escolher a resposta representada por U =1. O coeficiente ai é o parâmetro de discriminação do item i, proporcional à inclinação da Curva Característica do Item no ponto bi. </a:t>
            </a:r>
          </a:p>
          <a:p>
            <a:pPr algn="just" defTabSz="815975">
              <a:lnSpc>
                <a:spcPct val="130000"/>
              </a:lnSpc>
              <a:spcBef>
                <a:spcPts val="1500"/>
              </a:spcBef>
              <a:defRPr sz="2500">
                <a:latin typeface="+mj-lt"/>
                <a:ea typeface="+mj-ea"/>
                <a:cs typeface="+mj-cs"/>
                <a:sym typeface="Arial"/>
              </a:defRPr>
            </a:pPr>
            <a:r>
              <a:t>A aplicação da TRI requer algumas considerações iniciais. Tais como, a definição do traço latente de interesse, a escolha do modelo mais adequado e a determinação da dimensionalidade do traço latentes. </a:t>
            </a:r>
          </a:p>
        </p:txBody>
      </p:sp>
      <p:pic>
        <p:nvPicPr>
          <p:cNvPr id="157" name="Picture 230" descr="Picture 2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9550" y="30702250"/>
            <a:ext cx="8383590" cy="4765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icture 231" descr="Picture 2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23075" y="20097750"/>
            <a:ext cx="8258175" cy="4716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 descr="A picture containing knife&#10;&#10;Description automatically generated">
            <a:extLst>
              <a:ext uri="{FF2B5EF4-FFF2-40B4-BE49-F238E27FC236}">
                <a16:creationId xmlns:a16="http://schemas.microsoft.com/office/drawing/2014/main" id="{45BE65D8-2380-2E43-A5B5-386BE93FBA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922"/>
            <a:ext cx="28803600" cy="533414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sign padrã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sign padrão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923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Design padrão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Luis Gustavo Bornia</cp:lastModifiedBy>
  <cp:revision>2</cp:revision>
  <dcterms:modified xsi:type="dcterms:W3CDTF">2019-10-14T18:42:02Z</dcterms:modified>
</cp:coreProperties>
</file>